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9E00"/>
    <a:srgbClr val="6889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3534" y="18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D066A9-7432-417A-B491-160B4F596F4F}" type="datetimeFigureOut">
              <a:rPr lang="ru-RU" smtClean="0"/>
              <a:t>17.09.2024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334230-6247-42E3-9B6B-D83C43DCE39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0881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34230-6247-42E3-9B6B-D83C43DCE395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4977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7200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F2B15-B9AE-4398-B94E-AA61DCEAD06B}" type="datetimeFigureOut">
              <a:rPr lang="ru-RU" smtClean="0"/>
              <a:t>17.09.2024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0"/>
            </a:lvl1pPr>
          </a:lstStyle>
          <a:p>
            <a:fld id="{3E1239A1-3092-454B-982D-04BFF5024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627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F2B15-B9AE-4398-B94E-AA61DCEAD06B}" type="datetimeFigureOut">
              <a:rPr lang="ru-RU" smtClean="0"/>
              <a:t>17.09.2024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239A1-3092-454B-982D-04BFF5024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3787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F2B15-B9AE-4398-B94E-AA61DCEAD06B}" type="datetimeFigureOut">
              <a:rPr lang="ru-RU" smtClean="0"/>
              <a:t>17.09.2024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239A1-3092-454B-982D-04BFF5024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8711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F2B15-B9AE-4398-B94E-AA61DCEAD06B}" type="datetimeFigureOut">
              <a:rPr lang="ru-RU" smtClean="0"/>
              <a:t>17.09.2024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239A1-3092-454B-982D-04BFF5024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1090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7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319F2B15-B9AE-4398-B94E-AA61DCEAD06B}" type="datetimeFigureOut">
              <a:rPr lang="ru-RU" smtClean="0"/>
              <a:t>17.09.2024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ru-RU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3E1239A1-3092-454B-982D-04BFF5024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3235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F2B15-B9AE-4398-B94E-AA61DCEAD06B}" type="datetimeFigureOut">
              <a:rPr lang="ru-RU" smtClean="0"/>
              <a:t>17.09.2024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239A1-3092-454B-982D-04BFF5024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2408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F2B15-B9AE-4398-B94E-AA61DCEAD06B}" type="datetimeFigureOut">
              <a:rPr lang="ru-RU" smtClean="0"/>
              <a:t>17.09.2024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239A1-3092-454B-982D-04BFF5024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0832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F2B15-B9AE-4398-B94E-AA61DCEAD06B}" type="datetimeFigureOut">
              <a:rPr lang="ru-RU" smtClean="0"/>
              <a:t>17.09.2024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239A1-3092-454B-982D-04BFF5024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5076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F2B15-B9AE-4398-B94E-AA61DCEAD06B}" type="datetimeFigureOut">
              <a:rPr lang="ru-RU" smtClean="0"/>
              <a:t>17.09.2024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239A1-3092-454B-982D-04BFF5024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1102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F2B15-B9AE-4398-B94E-AA61DCEAD06B}" type="datetimeFigureOut">
              <a:rPr lang="ru-RU" smtClean="0"/>
              <a:t>17.09.2024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239A1-3092-454B-982D-04BFF5024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1176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F2B15-B9AE-4398-B94E-AA61DCEAD06B}" type="datetimeFigureOut">
              <a:rPr lang="ru-RU" smtClean="0"/>
              <a:t>17.09.2024</a:t>
            </a:fld>
            <a:endParaRPr lang="ru-RU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239A1-3092-454B-982D-04BFF5024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2809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319F2B15-B9AE-4398-B94E-AA61DCEAD06B}" type="datetimeFigureOut">
              <a:rPr lang="ru-RU" smtClean="0"/>
              <a:t>17.09.2024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rgbClr val="FFFFFF"/>
                </a:solidFill>
                <a:latin typeface="+mj-lt"/>
              </a:defRPr>
            </a:lvl1pPr>
          </a:lstStyle>
          <a:p>
            <a:fld id="{3E1239A1-3092-454B-982D-04BFF5024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5848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0.jpe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8.jpeg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10581640" cy="3035808"/>
          </a:xfrm>
        </p:spPr>
        <p:txBody>
          <a:bodyPr/>
          <a:lstStyle/>
          <a:p>
            <a:r>
              <a:rPr lang="ru-RU" sz="6600" dirty="0" smtClean="0">
                <a:latin typeface="Montserrat ExtraBold" panose="00000900000000000000" pitchFamily="2" charset="-52"/>
              </a:rPr>
              <a:t>КАЛИНИНГРАДСКАЯ</a:t>
            </a:r>
            <a:r>
              <a:rPr lang="ru-RU" sz="5400" dirty="0" smtClean="0">
                <a:latin typeface="Montserrat ExtraBold" panose="00000900000000000000" pitchFamily="2" charset="-52"/>
              </a:rPr>
              <a:t> </a:t>
            </a:r>
            <a:r>
              <a:rPr lang="ru-RU" sz="8800" dirty="0" smtClean="0">
                <a:latin typeface="Montserrat ExtraBold" panose="00000900000000000000" pitchFamily="2" charset="-52"/>
              </a:rPr>
              <a:t>ОБЛАСТЬ</a:t>
            </a:r>
            <a:endParaRPr lang="ru-RU" sz="8800" dirty="0">
              <a:latin typeface="Montserrat ExtraBold" panose="00000900000000000000" pitchFamily="2" charset="-52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69848" y="4468031"/>
            <a:ext cx="7891272" cy="343518"/>
          </a:xfrm>
        </p:spPr>
        <p:txBody>
          <a:bodyPr>
            <a:normAutofit fontScale="92500" lnSpcReduction="10000"/>
          </a:bodyPr>
          <a:lstStyle/>
          <a:p>
            <a:r>
              <a:rPr lang="ru-RU" dirty="0" smtClean="0">
                <a:latin typeface="Montserrat ExtraBold" panose="00000900000000000000" pitchFamily="2" charset="-52"/>
              </a:rPr>
              <a:t>ЕЕ ПРИРОДА И УНИКАЛЬНОСТЬ</a:t>
            </a:r>
            <a:endParaRPr lang="ru-RU" dirty="0">
              <a:latin typeface="Montserrat ExtraBold" panose="00000900000000000000" pitchFamily="2" charset="-52"/>
            </a:endParaRPr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1069848" y="4821605"/>
            <a:ext cx="7891272" cy="1331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>
                <a:latin typeface="Montserrat SemiBold" panose="00000700000000000000" pitchFamily="2" charset="-52"/>
              </a:rPr>
              <a:t>Подготовили студенты группы 6101-120305</a:t>
            </a:r>
            <a:r>
              <a:rPr lang="en-US" sz="1200" dirty="0" smtClean="0">
                <a:latin typeface="Montserrat SemiBold" panose="00000700000000000000" pitchFamily="2" charset="-52"/>
              </a:rPr>
              <a:t>D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 smtClean="0">
                <a:latin typeface="Montserrat SemiBold" panose="00000700000000000000" pitchFamily="2" charset="-52"/>
              </a:rPr>
              <a:t>Артемьев Олег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 smtClean="0">
                <a:latin typeface="Montserrat SemiBold" panose="00000700000000000000" pitchFamily="2" charset="-52"/>
              </a:rPr>
              <a:t>Иванюков Матвей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 err="1">
                <a:latin typeface="Montserrat SemiBold" panose="00000700000000000000" pitchFamily="2" charset="-52"/>
              </a:rPr>
              <a:t>Космынин</a:t>
            </a:r>
            <a:r>
              <a:rPr lang="ru-RU" sz="1200" dirty="0">
                <a:latin typeface="Montserrat SemiBold" panose="00000700000000000000" pitchFamily="2" charset="-52"/>
              </a:rPr>
              <a:t> Павел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 smtClean="0">
                <a:latin typeface="Montserrat SemiBold" panose="00000700000000000000" pitchFamily="2" charset="-52"/>
              </a:rPr>
              <a:t>Климов Алексей</a:t>
            </a:r>
          </a:p>
          <a:p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300" y="-114991"/>
            <a:ext cx="12306300" cy="805678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733800" y="-1334191"/>
            <a:ext cx="12306300" cy="805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9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0"/>
            <a:ext cx="12192000" cy="70167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5441">
            <a:off x="753003" y="3047261"/>
            <a:ext cx="6023390" cy="316228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21442873">
            <a:off x="870201" y="283778"/>
            <a:ext cx="8829489" cy="987058"/>
          </a:xfrm>
        </p:spPr>
        <p:txBody>
          <a:bodyPr>
            <a:noAutofit/>
          </a:bodyPr>
          <a:lstStyle/>
          <a:p>
            <a:r>
              <a:rPr lang="ru-RU" sz="5400" dirty="0" smtClean="0">
                <a:latin typeface="Montserrat ExtraBold" panose="00000900000000000000" pitchFamily="2" charset="-52"/>
              </a:rPr>
              <a:t>СВЯЗЬ С РЕГИОНОМ</a:t>
            </a:r>
            <a:endParaRPr lang="ru-RU" sz="5400" dirty="0">
              <a:latin typeface="Montserrat ExtraBold" panose="00000900000000000000" pitchFamily="2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 rot="21398347">
            <a:off x="1160459" y="1145376"/>
            <a:ext cx="10058400" cy="4050792"/>
          </a:xfrm>
        </p:spPr>
        <p:txBody>
          <a:bodyPr>
            <a:normAutofit/>
          </a:bodyPr>
          <a:lstStyle/>
          <a:p>
            <a:r>
              <a:rPr lang="ru-RU" sz="2400" dirty="0" smtClean="0">
                <a:latin typeface="Montserrat SemiBold" panose="00000700000000000000" pitchFamily="2" charset="-52"/>
              </a:rPr>
              <a:t>Через </a:t>
            </a:r>
            <a:r>
              <a:rPr lang="ru-RU" sz="2400" dirty="0">
                <a:latin typeface="Montserrat SemiBold" panose="00000700000000000000" pitchFamily="2" charset="-52"/>
              </a:rPr>
              <a:t>морские </a:t>
            </a:r>
            <a:r>
              <a:rPr lang="ru-RU" sz="2400" dirty="0" smtClean="0">
                <a:latin typeface="Montserrat SemiBold" panose="00000700000000000000" pitchFamily="2" charset="-52"/>
              </a:rPr>
              <a:t>порты</a:t>
            </a:r>
          </a:p>
          <a:p>
            <a:r>
              <a:rPr lang="ru-RU" sz="2400" dirty="0" smtClean="0">
                <a:latin typeface="Montserrat SemiBold" panose="00000700000000000000" pitchFamily="2" charset="-52"/>
              </a:rPr>
              <a:t>Авиацию</a:t>
            </a:r>
          </a:p>
          <a:p>
            <a:r>
              <a:rPr lang="ru-RU" sz="2400" dirty="0" smtClean="0">
                <a:latin typeface="Montserrat SemiBold" panose="00000700000000000000" pitchFamily="2" charset="-52"/>
              </a:rPr>
              <a:t>Железнодорожные </a:t>
            </a:r>
            <a:r>
              <a:rPr lang="ru-RU" sz="2400" dirty="0">
                <a:latin typeface="Montserrat SemiBold" panose="00000700000000000000" pitchFamily="2" charset="-52"/>
              </a:rPr>
              <a:t>и автомобильные пути 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713" y="2786996"/>
            <a:ext cx="888189" cy="76755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651871" y="1696466"/>
            <a:ext cx="12306300" cy="805678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7270">
            <a:off x="6176121" y="2818075"/>
            <a:ext cx="4827352" cy="321509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106" y="2479936"/>
            <a:ext cx="888189" cy="76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9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850"/>
            <a:ext cx="12192000" cy="701675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21415536">
            <a:off x="870201" y="413245"/>
            <a:ext cx="8829489" cy="987058"/>
          </a:xfrm>
        </p:spPr>
        <p:txBody>
          <a:bodyPr>
            <a:noAutofit/>
          </a:bodyPr>
          <a:lstStyle/>
          <a:p>
            <a:r>
              <a:rPr lang="ru-RU" sz="5400" dirty="0" smtClean="0">
                <a:latin typeface="Montserrat ExtraBold" panose="00000900000000000000" pitchFamily="2" charset="-52"/>
              </a:rPr>
              <a:t>СИМВОЛИКА</a:t>
            </a:r>
            <a:endParaRPr lang="ru-RU" sz="5400" dirty="0">
              <a:latin typeface="Montserrat ExtraBold" panose="00000900000000000000" pitchFamily="2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 rot="21448261">
            <a:off x="870201" y="1385129"/>
            <a:ext cx="10058400" cy="4050792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Montserrat SemiBold" panose="00000700000000000000" pitchFamily="2" charset="-52"/>
              </a:rPr>
              <a:t>Герб представляет собой изображение крепостных стен со знаком Балтийского флота.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651871" y="1696466"/>
            <a:ext cx="12306300" cy="805678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8314">
            <a:off x="6776518" y="2089043"/>
            <a:ext cx="3471700" cy="419963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386" y="1689364"/>
            <a:ext cx="888189" cy="767552"/>
          </a:xfrm>
          <a:prstGeom prst="rect">
            <a:avLst/>
          </a:prstGeom>
        </p:spPr>
      </p:pic>
      <p:sp>
        <p:nvSpPr>
          <p:cNvPr id="11" name="Объект 2"/>
          <p:cNvSpPr txBox="1">
            <a:spLocks/>
          </p:cNvSpPr>
          <p:nvPr/>
        </p:nvSpPr>
        <p:spPr>
          <a:xfrm rot="21448261">
            <a:off x="934558" y="2470624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>
              <a:latin typeface="Montserrat SemiBold" panose="00000700000000000000" pitchFamily="2" charset="-52"/>
            </a:endParaRPr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 rot="21448261">
            <a:off x="1022479" y="3287792"/>
            <a:ext cx="566743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>
                <a:latin typeface="Montserrat SemiBold" panose="00000700000000000000" pitchFamily="2" charset="-52"/>
              </a:rPr>
              <a:t>Символизирует </a:t>
            </a:r>
            <a:r>
              <a:rPr lang="ru-RU" dirty="0">
                <a:latin typeface="Montserrat SemiBold" panose="00000700000000000000" pitchFamily="2" charset="-52"/>
              </a:rPr>
              <a:t>историческую и культурную связь региона с Балтикой, его морскую тематику и значение морских путей. </a:t>
            </a:r>
          </a:p>
        </p:txBody>
      </p:sp>
    </p:spTree>
    <p:extLst>
      <p:ext uri="{BB962C8B-B14F-4D97-AF65-F5344CB8AC3E}">
        <p14:creationId xmlns:p14="http://schemas.microsoft.com/office/powerpoint/2010/main" val="319610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0"/>
            <a:ext cx="12192000" cy="70167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1787">
            <a:off x="1749765" y="2121795"/>
            <a:ext cx="7467600" cy="39204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21445123">
            <a:off x="879726" y="223126"/>
            <a:ext cx="8829489" cy="987058"/>
          </a:xfrm>
        </p:spPr>
        <p:txBody>
          <a:bodyPr>
            <a:noAutofit/>
          </a:bodyPr>
          <a:lstStyle/>
          <a:p>
            <a:r>
              <a:rPr lang="ru-RU" sz="5400" dirty="0" smtClean="0">
                <a:latin typeface="Montserrat ExtraBold" panose="00000900000000000000" pitchFamily="2" charset="-52"/>
              </a:rPr>
              <a:t>ФОРТ №11</a:t>
            </a:r>
            <a:endParaRPr lang="ru-RU" sz="5400" dirty="0">
              <a:latin typeface="Montserrat ExtraBold" panose="00000900000000000000" pitchFamily="2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 rot="21407374">
            <a:off x="1066800" y="1022066"/>
            <a:ext cx="10058400" cy="4050792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Montserrat SemiBold" panose="00000700000000000000" pitchFamily="2" charset="-52"/>
              </a:rPr>
              <a:t>Фортификационное </a:t>
            </a:r>
            <a:r>
              <a:rPr lang="ru-RU" dirty="0">
                <a:latin typeface="Montserrat SemiBold" panose="00000700000000000000" pitchFamily="2" charset="-52"/>
              </a:rPr>
              <a:t>сооружение города-цитадели </a:t>
            </a:r>
            <a:r>
              <a:rPr lang="ru-RU" dirty="0" smtClean="0">
                <a:latin typeface="Montserrat SemiBold" panose="00000700000000000000" pitchFamily="2" charset="-52"/>
              </a:rPr>
              <a:t>Кёнигсберга.</a:t>
            </a:r>
            <a:endParaRPr lang="ru-RU" dirty="0">
              <a:latin typeface="Montserrat SemiBold" panose="00000700000000000000" pitchFamily="2" charset="-52"/>
            </a:endParaRPr>
          </a:p>
          <a:p>
            <a:r>
              <a:rPr lang="ru-RU" dirty="0" smtClean="0">
                <a:latin typeface="Montserrat SemiBold" panose="00000700000000000000" pitchFamily="2" charset="-52"/>
              </a:rPr>
              <a:t>Построен в </a:t>
            </a:r>
            <a:r>
              <a:rPr lang="ru-RU" dirty="0">
                <a:latin typeface="Montserrat SemiBold" panose="00000700000000000000" pitchFamily="2" charset="-52"/>
              </a:rPr>
              <a:t>1877–1881 </a:t>
            </a:r>
            <a:r>
              <a:rPr lang="ru-RU" dirty="0" smtClean="0">
                <a:latin typeface="Montserrat SemiBold" panose="00000700000000000000" pitchFamily="2" charset="-52"/>
              </a:rPr>
              <a:t>годах.</a:t>
            </a:r>
            <a:endParaRPr lang="ru-RU" dirty="0">
              <a:latin typeface="Montserrat SemiBold" panose="00000700000000000000" pitchFamily="2" charset="-52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651871" y="1696466"/>
            <a:ext cx="12306300" cy="805678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221" y="1863575"/>
            <a:ext cx="888189" cy="76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0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0"/>
            <a:ext cx="12192000" cy="70167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2043">
            <a:off x="2863849" y="2037033"/>
            <a:ext cx="6464300" cy="42421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21445123">
            <a:off x="879726" y="223126"/>
            <a:ext cx="8829489" cy="987058"/>
          </a:xfrm>
        </p:spPr>
        <p:txBody>
          <a:bodyPr>
            <a:noAutofit/>
          </a:bodyPr>
          <a:lstStyle/>
          <a:p>
            <a:r>
              <a:rPr lang="ru-RU" dirty="0" smtClean="0"/>
              <a:t>КРЕПОСТЬ «ПИЛЛАУ» </a:t>
            </a:r>
            <a:endParaRPr lang="ru-RU" sz="5400" dirty="0">
              <a:latin typeface="Montserrat ExtraBold" panose="00000900000000000000" pitchFamily="2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 rot="21407374">
            <a:off x="1066800" y="1022066"/>
            <a:ext cx="10058400" cy="4050792"/>
          </a:xfrm>
        </p:spPr>
        <p:txBody>
          <a:bodyPr>
            <a:normAutofit/>
          </a:bodyPr>
          <a:lstStyle/>
          <a:p>
            <a:r>
              <a:rPr lang="ru-RU" sz="2400" dirty="0" smtClean="0">
                <a:latin typeface="Montserrat SemiBold" panose="00000700000000000000" pitchFamily="2" charset="-52"/>
              </a:rPr>
              <a:t>По </a:t>
            </a:r>
            <a:r>
              <a:rPr lang="ru-RU" sz="2400" dirty="0">
                <a:latin typeface="Montserrat SemiBold" panose="00000700000000000000" pitchFamily="2" charset="-52"/>
              </a:rPr>
              <a:t>своим очертаниям окрестили «Звёздной крепостью». В её стенах постигал азы военных стратегий молодой Петр </a:t>
            </a:r>
            <a:r>
              <a:rPr lang="en-US" sz="2400" dirty="0">
                <a:latin typeface="Montserrat SemiBold" panose="00000700000000000000" pitchFamily="2" charset="-52"/>
              </a:rPr>
              <a:t>I</a:t>
            </a:r>
            <a:r>
              <a:rPr lang="ru-RU" sz="2400" dirty="0">
                <a:latin typeface="Montserrat SemiBold" panose="00000700000000000000" pitchFamily="2" charset="-52"/>
              </a:rPr>
              <a:t>.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651871" y="1696466"/>
            <a:ext cx="12306300" cy="805678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771" y="1702904"/>
            <a:ext cx="888189" cy="76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01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0"/>
            <a:ext cx="12192000" cy="70167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7767">
            <a:off x="3051124" y="1952984"/>
            <a:ext cx="5644548" cy="42334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21445123">
            <a:off x="879508" y="213433"/>
            <a:ext cx="9259932" cy="987058"/>
          </a:xfrm>
        </p:spPr>
        <p:txBody>
          <a:bodyPr>
            <a:noAutofit/>
          </a:bodyPr>
          <a:lstStyle/>
          <a:p>
            <a:r>
              <a:rPr lang="ru-RU" dirty="0" smtClean="0"/>
              <a:t>ЕЛИЗАВЕТИНСКИЙ ФОРТ</a:t>
            </a:r>
            <a:endParaRPr lang="ru-RU" sz="5400" dirty="0">
              <a:latin typeface="Montserrat ExtraBold" panose="00000900000000000000" pitchFamily="2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 rot="21407374">
            <a:off x="1066800" y="1107792"/>
            <a:ext cx="10058400" cy="4050792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Montserrat SemiBold" panose="00000700000000000000" pitchFamily="2" charset="-52"/>
              </a:rPr>
              <a:t>Конный памятник императрице Елизавете Петровне. </a:t>
            </a:r>
            <a:endParaRPr lang="ru-RU" sz="2800" dirty="0">
              <a:latin typeface="Montserrat SemiBold" panose="00000700000000000000" pitchFamily="2" charset="-52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651871" y="1696466"/>
            <a:ext cx="12306300" cy="805678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11" y="1647278"/>
            <a:ext cx="888189" cy="76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65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0"/>
            <a:ext cx="12192000" cy="701675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21445123">
            <a:off x="879508" y="213433"/>
            <a:ext cx="9259932" cy="987058"/>
          </a:xfrm>
        </p:spPr>
        <p:txBody>
          <a:bodyPr>
            <a:noAutofit/>
          </a:bodyPr>
          <a:lstStyle/>
          <a:p>
            <a:r>
              <a:rPr lang="ru-RU" dirty="0" smtClean="0"/>
              <a:t>ФРИДЛАНДСКИЕ ВОРОТА </a:t>
            </a:r>
            <a:endParaRPr lang="ru-RU" sz="5400" dirty="0">
              <a:latin typeface="Montserrat ExtraBold" panose="00000900000000000000" pitchFamily="2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 rot="21407374">
            <a:off x="1066800" y="1107792"/>
            <a:ext cx="10058400" cy="4050792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Montserrat SemiBold" panose="00000700000000000000" pitchFamily="2" charset="-52"/>
              </a:rPr>
              <a:t>П</a:t>
            </a:r>
            <a:r>
              <a:rPr lang="ru-RU" sz="2400" dirty="0" smtClean="0">
                <a:latin typeface="Montserrat SemiBold" panose="00000700000000000000" pitchFamily="2" charset="-52"/>
              </a:rPr>
              <a:t>остроены </a:t>
            </a:r>
            <a:r>
              <a:rPr lang="ru-RU" sz="2400" dirty="0">
                <a:latin typeface="Montserrat SemiBold" panose="00000700000000000000" pitchFamily="2" charset="-52"/>
              </a:rPr>
              <a:t>в 1862 году как часть оборонительного комплекса для защиты города. 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651871" y="1696466"/>
            <a:ext cx="12306300" cy="805678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9349">
            <a:off x="2600325" y="2145597"/>
            <a:ext cx="6680345" cy="41752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853" y="1848636"/>
            <a:ext cx="888189" cy="76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05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0"/>
            <a:ext cx="12192000" cy="70167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3934"/>
            <a:ext cx="12306300" cy="805678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54000" y="-1135281"/>
            <a:ext cx="12306300" cy="8056781"/>
          </a:xfrm>
          <a:prstGeom prst="rect">
            <a:avLst/>
          </a:prstGeom>
        </p:spPr>
      </p:pic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466034" y="1370880"/>
            <a:ext cx="9259932" cy="987058"/>
          </a:xfrm>
        </p:spPr>
        <p:txBody>
          <a:bodyPr>
            <a:noAutofit/>
          </a:bodyPr>
          <a:lstStyle/>
          <a:p>
            <a:r>
              <a:rPr lang="ru-RU" dirty="0" smtClean="0"/>
              <a:t>СПАСИБО ЗА ВНИМАНИЕ!</a:t>
            </a:r>
            <a:endParaRPr lang="ru-RU" sz="5400" dirty="0">
              <a:latin typeface="Montserrat ExtraBold" panose="00000900000000000000" pitchFamily="2" charset="-52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2428172"/>
            <a:ext cx="2743200" cy="273256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47966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0"/>
            <a:ext cx="12192000" cy="701675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21395612">
            <a:off x="1112932" y="266625"/>
            <a:ext cx="5670727" cy="887981"/>
          </a:xfrm>
        </p:spPr>
        <p:txBody>
          <a:bodyPr>
            <a:noAutofit/>
          </a:bodyPr>
          <a:lstStyle/>
          <a:p>
            <a:r>
              <a:rPr lang="ru-RU" sz="5400" dirty="0" smtClean="0">
                <a:latin typeface="Montserrat ExtraBold" panose="00000900000000000000" pitchFamily="2" charset="-52"/>
              </a:rPr>
              <a:t>ТЕРРИТОРИЯ</a:t>
            </a:r>
            <a:endParaRPr lang="ru-RU" sz="5400" dirty="0">
              <a:latin typeface="Montserrat ExtraBold" panose="00000900000000000000" pitchFamily="2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 rot="21363330">
            <a:off x="1066800" y="1140026"/>
            <a:ext cx="10058400" cy="402734"/>
          </a:xfrm>
        </p:spPr>
        <p:txBody>
          <a:bodyPr>
            <a:noAutofit/>
          </a:bodyPr>
          <a:lstStyle/>
          <a:p>
            <a:r>
              <a:rPr lang="ru-RU" sz="2400" dirty="0" smtClean="0">
                <a:latin typeface="Montserrat SemiBold" panose="00000700000000000000" pitchFamily="2" charset="-52"/>
              </a:rPr>
              <a:t>Самый </a:t>
            </a:r>
            <a:r>
              <a:rPr lang="ru-RU" sz="2400" dirty="0">
                <a:latin typeface="Montserrat SemiBold" panose="00000700000000000000" pitchFamily="2" charset="-52"/>
              </a:rPr>
              <a:t>западный регион </a:t>
            </a:r>
            <a:r>
              <a:rPr lang="ru-RU" sz="2400" dirty="0" smtClean="0">
                <a:latin typeface="Montserrat SemiBold" panose="00000700000000000000" pitchFamily="2" charset="-52"/>
              </a:rPr>
              <a:t>России, </a:t>
            </a:r>
            <a:r>
              <a:rPr lang="ru-RU" sz="2400" dirty="0" err="1" smtClean="0">
                <a:latin typeface="Montserrat SemiBold" panose="00000700000000000000" pitchFamily="2" charset="-52"/>
              </a:rPr>
              <a:t>полуэсклав</a:t>
            </a:r>
            <a:endParaRPr lang="ru-RU" sz="2400" dirty="0" smtClean="0">
              <a:latin typeface="Montserrat SemiBold" panose="00000700000000000000" pitchFamily="2" charset="-52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8891">
            <a:off x="1373875" y="1769407"/>
            <a:ext cx="8054399" cy="44718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286" y="1406012"/>
            <a:ext cx="888189" cy="76755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13134">
            <a:off x="8440717" y="1420242"/>
            <a:ext cx="12306300" cy="805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8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12192000" cy="701675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21419768">
            <a:off x="955695" y="450505"/>
            <a:ext cx="4475090" cy="987058"/>
          </a:xfrm>
        </p:spPr>
        <p:txBody>
          <a:bodyPr>
            <a:noAutofit/>
          </a:bodyPr>
          <a:lstStyle/>
          <a:p>
            <a:r>
              <a:rPr lang="ru-RU" sz="6000" dirty="0" smtClean="0">
                <a:latin typeface="Montserrat ExtraBold" panose="00000900000000000000" pitchFamily="2" charset="-52"/>
              </a:rPr>
              <a:t>КЛИМАТ</a:t>
            </a:r>
            <a:endParaRPr lang="ru-RU" sz="6000" dirty="0">
              <a:latin typeface="Montserrat ExtraBold" panose="00000900000000000000" pitchFamily="2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 rot="21420696">
            <a:off x="1066800" y="1096568"/>
            <a:ext cx="10058400" cy="4050792"/>
          </a:xfrm>
        </p:spPr>
        <p:txBody>
          <a:bodyPr>
            <a:normAutofit/>
          </a:bodyPr>
          <a:lstStyle/>
          <a:p>
            <a:r>
              <a:rPr lang="ru-RU" sz="2400" dirty="0" err="1">
                <a:latin typeface="Montserrat SemiBold" panose="00000700000000000000" pitchFamily="2" charset="-52"/>
              </a:rPr>
              <a:t>Калининграская</a:t>
            </a:r>
            <a:r>
              <a:rPr lang="ru-RU" sz="2400" dirty="0">
                <a:latin typeface="Montserrat SemiBold" panose="00000700000000000000" pitchFamily="2" charset="-52"/>
              </a:rPr>
              <a:t> область обладает мягким приморским </a:t>
            </a:r>
            <a:r>
              <a:rPr lang="ru-RU" sz="2400" dirty="0" smtClean="0">
                <a:latin typeface="Montserrat SemiBold" panose="00000700000000000000" pitchFamily="2" charset="-52"/>
              </a:rPr>
              <a:t>климатом</a:t>
            </a:r>
          </a:p>
          <a:p>
            <a:r>
              <a:rPr lang="ru-RU" sz="2400" dirty="0" smtClean="0">
                <a:latin typeface="Montserrat SemiBold" panose="00000700000000000000" pitchFamily="2" charset="-52"/>
              </a:rPr>
              <a:t>В </a:t>
            </a:r>
            <a:r>
              <a:rPr lang="ru-RU" sz="2400" dirty="0">
                <a:latin typeface="Montserrat SemiBold" panose="00000700000000000000" pitchFamily="2" charset="-52"/>
              </a:rPr>
              <a:t>среднем почти полгода в области идет дождь, </a:t>
            </a:r>
            <a:r>
              <a:rPr lang="ru-RU" sz="2400" dirty="0" smtClean="0">
                <a:latin typeface="Montserrat SemiBold" panose="00000700000000000000" pitchFamily="2" charset="-52"/>
              </a:rPr>
              <a:t>в остальное </a:t>
            </a:r>
            <a:r>
              <a:rPr lang="ru-RU" sz="2400" dirty="0">
                <a:latin typeface="Montserrat SemiBold" panose="00000700000000000000" pitchFamily="2" charset="-52"/>
              </a:rPr>
              <a:t>время </a:t>
            </a:r>
            <a:r>
              <a:rPr lang="ru-RU" sz="2400" dirty="0" smtClean="0">
                <a:latin typeface="Montserrat SemiBold" panose="00000700000000000000" pitchFamily="2" charset="-52"/>
              </a:rPr>
              <a:t>ясная или пасмурная погода</a:t>
            </a:r>
            <a:endParaRPr lang="ru-RU" sz="2400" dirty="0">
              <a:latin typeface="Montserrat SemiBold" panose="00000700000000000000" pitchFamily="2" charset="-52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3307">
            <a:off x="5402229" y="2748116"/>
            <a:ext cx="5418600" cy="36124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415" y="2452536"/>
            <a:ext cx="888189" cy="76755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5919">
            <a:off x="1194302" y="3360324"/>
            <a:ext cx="4484996" cy="29899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334" y="2914223"/>
            <a:ext cx="888189" cy="76755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827901" y="1629791"/>
            <a:ext cx="12306300" cy="805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9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0"/>
            <a:ext cx="12192000" cy="701675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21448730">
            <a:off x="791706" y="346699"/>
            <a:ext cx="8456253" cy="987058"/>
          </a:xfrm>
        </p:spPr>
        <p:txBody>
          <a:bodyPr>
            <a:noAutofit/>
          </a:bodyPr>
          <a:lstStyle/>
          <a:p>
            <a:r>
              <a:rPr lang="ru-RU" sz="6000" dirty="0" smtClean="0">
                <a:latin typeface="Montserrat ExtraBold" panose="00000900000000000000" pitchFamily="2" charset="-52"/>
              </a:rPr>
              <a:t>РАСТИТЕЛЬНОСТЬ</a:t>
            </a:r>
            <a:endParaRPr lang="ru-RU" sz="6000" dirty="0">
              <a:latin typeface="Montserrat ExtraBold" panose="00000900000000000000" pitchFamily="2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 rot="21411602">
            <a:off x="952500" y="1112664"/>
            <a:ext cx="10058400" cy="4050792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Montserrat SemiBold" panose="00000700000000000000" pitchFamily="2" charset="-52"/>
              </a:rPr>
              <a:t>Растительность региона разнообразна: От дюн Куршской косы до широколиственных лесов.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3200">
            <a:off x="706594" y="2574712"/>
            <a:ext cx="5224072" cy="348271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7660">
            <a:off x="5583399" y="2231209"/>
            <a:ext cx="5032826" cy="377461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305" y="1812638"/>
            <a:ext cx="888189" cy="76755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441" y="2346585"/>
            <a:ext cx="888189" cy="76755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651871" y="1629791"/>
            <a:ext cx="12306300" cy="805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3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0"/>
            <a:ext cx="12192000" cy="70167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1240">
            <a:off x="5629005" y="1982315"/>
            <a:ext cx="4651616" cy="435605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8403">
            <a:off x="1059737" y="2714005"/>
            <a:ext cx="4645050" cy="34837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21416957">
            <a:off x="1013824" y="285947"/>
            <a:ext cx="8456253" cy="987058"/>
          </a:xfrm>
        </p:spPr>
        <p:txBody>
          <a:bodyPr>
            <a:noAutofit/>
          </a:bodyPr>
          <a:lstStyle/>
          <a:p>
            <a:r>
              <a:rPr lang="ru-RU" sz="6000" dirty="0" smtClean="0">
                <a:latin typeface="Montserrat ExtraBold" panose="00000900000000000000" pitchFamily="2" charset="-52"/>
              </a:rPr>
              <a:t>ЖИВОТНЫЕ</a:t>
            </a:r>
            <a:endParaRPr lang="ru-RU" sz="6000" dirty="0">
              <a:latin typeface="Montserrat ExtraBold" panose="00000900000000000000" pitchFamily="2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 rot="21424528">
            <a:off x="1066800" y="1191221"/>
            <a:ext cx="10058400" cy="4050792"/>
          </a:xfrm>
        </p:spPr>
        <p:txBody>
          <a:bodyPr>
            <a:normAutofit/>
          </a:bodyPr>
          <a:lstStyle/>
          <a:p>
            <a:r>
              <a:rPr lang="ru-RU" dirty="0">
                <a:latin typeface="Montserrat SemiBold" panose="00000700000000000000" pitchFamily="2" charset="-52"/>
              </a:rPr>
              <a:t>В области обитают как разные представители копытных, так и множество хищников от мелких до крупных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311" y="1617673"/>
            <a:ext cx="888189" cy="76755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741" y="2449066"/>
            <a:ext cx="888189" cy="76755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651871" y="1696466"/>
            <a:ext cx="12306300" cy="805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3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0"/>
            <a:ext cx="12192000" cy="701675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1751">
            <a:off x="892093" y="2540796"/>
            <a:ext cx="5738039" cy="34264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454">
            <a:off x="5655546" y="2520481"/>
            <a:ext cx="4922403" cy="328416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21429841">
            <a:off x="880476" y="349436"/>
            <a:ext cx="8456253" cy="987058"/>
          </a:xfrm>
        </p:spPr>
        <p:txBody>
          <a:bodyPr>
            <a:noAutofit/>
          </a:bodyPr>
          <a:lstStyle/>
          <a:p>
            <a:r>
              <a:rPr lang="ru-RU" sz="6000" dirty="0" smtClean="0">
                <a:latin typeface="Montserrat ExtraBold" panose="00000900000000000000" pitchFamily="2" charset="-52"/>
              </a:rPr>
              <a:t>ЭКОНОМИКА</a:t>
            </a:r>
            <a:endParaRPr lang="ru-RU" sz="6000" dirty="0">
              <a:latin typeface="Montserrat ExtraBold" panose="00000900000000000000" pitchFamily="2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 rot="21413315">
            <a:off x="1066799" y="1273023"/>
            <a:ext cx="10058400" cy="4050792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Montserrat SemiBold" panose="00000700000000000000" pitchFamily="2" charset="-52"/>
              </a:rPr>
              <a:t>Львиную часть занимает туризм</a:t>
            </a:r>
            <a:r>
              <a:rPr lang="ru-RU" dirty="0">
                <a:latin typeface="Montserrat SemiBold" panose="00000700000000000000" pitchFamily="2" charset="-52"/>
              </a:rPr>
              <a:t>, </a:t>
            </a:r>
            <a:r>
              <a:rPr lang="ru-RU" dirty="0" smtClean="0">
                <a:latin typeface="Montserrat SemiBold" panose="00000700000000000000" pitchFamily="2" charset="-52"/>
              </a:rPr>
              <a:t>также </a:t>
            </a:r>
            <a:r>
              <a:rPr lang="ru-RU" dirty="0">
                <a:latin typeface="Montserrat SemiBold" panose="00000700000000000000" pitchFamily="2" charset="-52"/>
              </a:rPr>
              <a:t>в регионе развиты промышленность как морская, так и наземная и сельское хозяйство.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575" y="2159152"/>
            <a:ext cx="888189" cy="76755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017" y="2212952"/>
            <a:ext cx="888189" cy="76755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651871" y="1696466"/>
            <a:ext cx="12306300" cy="805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0"/>
            <a:ext cx="12192000" cy="701675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21447983">
            <a:off x="945079" y="380590"/>
            <a:ext cx="8456253" cy="987058"/>
          </a:xfrm>
        </p:spPr>
        <p:txBody>
          <a:bodyPr>
            <a:noAutofit/>
          </a:bodyPr>
          <a:lstStyle/>
          <a:p>
            <a:r>
              <a:rPr lang="ru-RU" sz="6000" dirty="0" smtClean="0"/>
              <a:t>СПЕЦИАЛИЗАЦИЯ</a:t>
            </a:r>
            <a:endParaRPr lang="ru-RU" sz="6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 rot="21428709">
            <a:off x="1064168" y="2025511"/>
            <a:ext cx="4958841" cy="4050792"/>
          </a:xfrm>
        </p:spPr>
        <p:txBody>
          <a:bodyPr>
            <a:normAutofit/>
          </a:bodyPr>
          <a:lstStyle/>
          <a:p>
            <a:r>
              <a:rPr lang="ru-RU" sz="2800" dirty="0" smtClean="0">
                <a:latin typeface="Montserrat SemiBold" panose="00000700000000000000" pitchFamily="2" charset="-52"/>
              </a:rPr>
              <a:t>Машиностроение</a:t>
            </a:r>
          </a:p>
          <a:p>
            <a:r>
              <a:rPr lang="ru-RU" sz="2800" dirty="0">
                <a:latin typeface="Montserrat SemiBold" panose="00000700000000000000" pitchFamily="2" charset="-52"/>
              </a:rPr>
              <a:t>Пищевая промышленность </a:t>
            </a:r>
            <a:endParaRPr lang="ru-RU" sz="2800" dirty="0" smtClean="0">
              <a:latin typeface="Montserrat SemiBold" panose="00000700000000000000" pitchFamily="2" charset="-52"/>
            </a:endParaRPr>
          </a:p>
          <a:p>
            <a:r>
              <a:rPr lang="ru-RU" sz="2800" dirty="0" smtClean="0">
                <a:latin typeface="Montserrat SemiBold" panose="00000700000000000000" pitchFamily="2" charset="-52"/>
              </a:rPr>
              <a:t>Туризм</a:t>
            </a:r>
          </a:p>
          <a:p>
            <a:r>
              <a:rPr lang="ru-RU" sz="2800" dirty="0">
                <a:latin typeface="Montserrat SemiBold" panose="00000700000000000000" pitchFamily="2" charset="-52"/>
              </a:rPr>
              <a:t>Электроника </a:t>
            </a:r>
            <a:endParaRPr lang="ru-RU" sz="2800" dirty="0" smtClean="0">
              <a:latin typeface="Montserrat SemiBold" panose="00000700000000000000" pitchFamily="2" charset="-52"/>
            </a:endParaRPr>
          </a:p>
          <a:p>
            <a:r>
              <a:rPr lang="ru-RU" sz="2800" dirty="0">
                <a:latin typeface="Montserrat SemiBold" panose="00000700000000000000" pitchFamily="2" charset="-52"/>
              </a:rPr>
              <a:t>Ювелирное дело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651871" y="1696466"/>
            <a:ext cx="12306300" cy="805678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1927">
            <a:off x="6093812" y="1667097"/>
            <a:ext cx="4590362" cy="305725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034">
            <a:off x="4834605" y="3891935"/>
            <a:ext cx="3826960" cy="255449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620" y="1371821"/>
            <a:ext cx="888189" cy="76755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515" y="3543521"/>
            <a:ext cx="888189" cy="76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9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0"/>
            <a:ext cx="12192000" cy="701675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42007">
            <a:off x="879788" y="1479734"/>
            <a:ext cx="5728244" cy="264595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21408416">
            <a:off x="756651" y="150110"/>
            <a:ext cx="8456253" cy="987058"/>
          </a:xfrm>
        </p:spPr>
        <p:txBody>
          <a:bodyPr>
            <a:noAutofit/>
          </a:bodyPr>
          <a:lstStyle/>
          <a:p>
            <a:r>
              <a:rPr lang="ru-RU" sz="6000" dirty="0" smtClean="0">
                <a:latin typeface="Montserrat ExtraBold" panose="00000900000000000000" pitchFamily="2" charset="-52"/>
              </a:rPr>
              <a:t>БРЕНДЫ</a:t>
            </a:r>
            <a:endParaRPr lang="ru-RU" sz="6000" dirty="0">
              <a:latin typeface="Montserrat ExtraBold" panose="00000900000000000000" pitchFamily="2" charset="-52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860" y="1130272"/>
            <a:ext cx="888189" cy="76755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651871" y="1696466"/>
            <a:ext cx="12306300" cy="805678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6743">
            <a:off x="7253694" y="1107344"/>
            <a:ext cx="3155538" cy="339073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699" y="3747929"/>
            <a:ext cx="2571240" cy="25712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892" y="746496"/>
            <a:ext cx="888189" cy="767552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224" y="3364153"/>
            <a:ext cx="888189" cy="76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2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0"/>
            <a:ext cx="12192000" cy="701675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21447646">
            <a:off x="870951" y="312933"/>
            <a:ext cx="8456253" cy="987058"/>
          </a:xfrm>
        </p:spPr>
        <p:txBody>
          <a:bodyPr>
            <a:noAutofit/>
          </a:bodyPr>
          <a:lstStyle/>
          <a:p>
            <a:r>
              <a:rPr lang="ru-RU" sz="7200" dirty="0" smtClean="0">
                <a:latin typeface="Montserrat ExtraBold" panose="00000900000000000000" pitchFamily="2" charset="-52"/>
              </a:rPr>
              <a:t>НАСЕЛЕНИЕ</a:t>
            </a:r>
            <a:endParaRPr lang="ru-RU" sz="7200" dirty="0">
              <a:latin typeface="Montserrat ExtraBold" panose="00000900000000000000" pitchFamily="2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23451" y="2123110"/>
            <a:ext cx="10058400" cy="6078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dirty="0" smtClean="0">
                <a:latin typeface="Montserrat SemiBold" panose="00000700000000000000" pitchFamily="2" charset="-52"/>
              </a:rPr>
              <a:t>миллион в области</a:t>
            </a:r>
            <a:endParaRPr lang="ru-RU" sz="3600" dirty="0">
              <a:latin typeface="Montserrat SemiBold" panose="00000700000000000000" pitchFamily="2" charset="-52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72236">
            <a:off x="8728071" y="749490"/>
            <a:ext cx="12306300" cy="8056781"/>
          </a:xfrm>
          <a:prstGeom prst="rect">
            <a:avLst/>
          </a:prstGeom>
        </p:spPr>
      </p:pic>
      <p:sp>
        <p:nvSpPr>
          <p:cNvPr id="12" name="Заголовок 1"/>
          <p:cNvSpPr txBox="1">
            <a:spLocks/>
          </p:cNvSpPr>
          <p:nvPr/>
        </p:nvSpPr>
        <p:spPr>
          <a:xfrm>
            <a:off x="1286065" y="1743881"/>
            <a:ext cx="695136" cy="987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none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8800" dirty="0" smtClean="0">
                <a:solidFill>
                  <a:srgbClr val="D29E00"/>
                </a:solidFill>
                <a:latin typeface="Montserrat ExtraBold" panose="00000900000000000000" pitchFamily="2" charset="-52"/>
              </a:rPr>
              <a:t>1</a:t>
            </a:r>
            <a:endParaRPr lang="ru-RU" sz="8800" dirty="0">
              <a:solidFill>
                <a:srgbClr val="D29E00"/>
              </a:solidFill>
              <a:latin typeface="Montserrat ExtraBold" panose="00000900000000000000" pitchFamily="2" charset="-52"/>
            </a:endParaRP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1286065" y="3790822"/>
            <a:ext cx="2678327" cy="987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none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8800" dirty="0" smtClean="0">
                <a:solidFill>
                  <a:srgbClr val="D29E00"/>
                </a:solidFill>
                <a:latin typeface="Montserrat ExtraBold" panose="00000900000000000000" pitchFamily="2" charset="-52"/>
              </a:rPr>
              <a:t>147</a:t>
            </a:r>
            <a:endParaRPr lang="ru-RU" sz="8800" dirty="0">
              <a:solidFill>
                <a:srgbClr val="D29E00"/>
              </a:solidFill>
              <a:latin typeface="Montserrat ExtraBold" panose="00000900000000000000" pitchFamily="2" charset="-52"/>
            </a:endParaRPr>
          </a:p>
        </p:txBody>
      </p:sp>
      <p:sp>
        <p:nvSpPr>
          <p:cNvPr id="14" name="Объект 2"/>
          <p:cNvSpPr txBox="1">
            <a:spLocks/>
          </p:cNvSpPr>
          <p:nvPr/>
        </p:nvSpPr>
        <p:spPr>
          <a:xfrm>
            <a:off x="3291266" y="4170051"/>
            <a:ext cx="10058400" cy="607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ru-RU" sz="3600" dirty="0" smtClean="0">
                <a:latin typeface="Montserrat SemiBold" panose="00000700000000000000" pitchFamily="2" charset="-52"/>
              </a:rPr>
              <a:t>национальностей</a:t>
            </a:r>
            <a:endParaRPr lang="ru-RU" sz="3600" dirty="0">
              <a:latin typeface="Montserrat SemiBold" panose="00000700000000000000" pitchFamily="2" charset="-52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86065" y="4922183"/>
            <a:ext cx="2678327" cy="987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none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8800" dirty="0" smtClean="0">
                <a:solidFill>
                  <a:srgbClr val="D29E00"/>
                </a:solidFill>
                <a:latin typeface="Montserrat ExtraBold" panose="00000900000000000000" pitchFamily="2" charset="-52"/>
              </a:rPr>
              <a:t>489</a:t>
            </a:r>
            <a:endParaRPr lang="ru-RU" sz="8800" dirty="0">
              <a:solidFill>
                <a:srgbClr val="D29E00"/>
              </a:solidFill>
              <a:latin typeface="Montserrat ExtraBold" panose="00000900000000000000" pitchFamily="2" charset="-52"/>
            </a:endParaRPr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3710366" y="5261377"/>
            <a:ext cx="10058400" cy="607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ru-RU" sz="3600" dirty="0" smtClean="0">
                <a:latin typeface="Montserrat SemiBold" panose="00000700000000000000" pitchFamily="2" charset="-52"/>
              </a:rPr>
              <a:t>тыс. живет в Калининграде</a:t>
            </a:r>
            <a:endParaRPr lang="ru-RU" sz="3600" dirty="0">
              <a:latin typeface="Montserrat SemiBold" panose="00000700000000000000" pitchFamily="2" charset="-52"/>
            </a:endParaRPr>
          </a:p>
        </p:txBody>
      </p:sp>
      <p:sp>
        <p:nvSpPr>
          <p:cNvPr id="17" name="Заголовок 1"/>
          <p:cNvSpPr txBox="1">
            <a:spLocks/>
          </p:cNvSpPr>
          <p:nvPr/>
        </p:nvSpPr>
        <p:spPr>
          <a:xfrm>
            <a:off x="1286064" y="2749813"/>
            <a:ext cx="1800035" cy="987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none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8800" dirty="0" smtClean="0">
                <a:solidFill>
                  <a:srgbClr val="D29E00"/>
                </a:solidFill>
                <a:latin typeface="Montserrat ExtraBold" panose="00000900000000000000" pitchFamily="2" charset="-52"/>
              </a:rPr>
              <a:t>86</a:t>
            </a:r>
            <a:endParaRPr lang="ru-RU" sz="8800" dirty="0">
              <a:solidFill>
                <a:srgbClr val="D29E00"/>
              </a:solidFill>
              <a:latin typeface="Montserrat ExtraBold" panose="00000900000000000000" pitchFamily="2" charset="-52"/>
            </a:endParaRPr>
          </a:p>
        </p:txBody>
      </p:sp>
      <p:sp>
        <p:nvSpPr>
          <p:cNvPr id="18" name="Объект 2"/>
          <p:cNvSpPr txBox="1">
            <a:spLocks/>
          </p:cNvSpPr>
          <p:nvPr/>
        </p:nvSpPr>
        <p:spPr>
          <a:xfrm>
            <a:off x="2921983" y="3038690"/>
            <a:ext cx="10058400" cy="607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ru-RU" sz="3600" dirty="0" smtClean="0">
                <a:latin typeface="Montserrat SemiBold" panose="00000700000000000000" pitchFamily="2" charset="-52"/>
              </a:rPr>
              <a:t>% составляют русские</a:t>
            </a:r>
            <a:endParaRPr lang="ru-RU" sz="3600" dirty="0">
              <a:latin typeface="Montserrat SemiBold" panose="000007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8151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Дерево">
  <a:themeElements>
    <a:clrScheme name="Желтый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Дерево">
      <a:majorFont>
        <a:latin typeface="Arial Black" panose="020B0A040201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 panose="020B06040202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Дерево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BE1B6DD8-9976-4550-A6F4-B2DD4EA939D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TM03090434[[fn=Дерево]]</Template>
  <TotalTime>121</TotalTime>
  <Words>219</Words>
  <Application>Microsoft Office PowerPoint</Application>
  <PresentationFormat>Широкоэкранный</PresentationFormat>
  <Paragraphs>52</Paragraphs>
  <Slides>16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Arial</vt:lpstr>
      <vt:lpstr>Arial Black</vt:lpstr>
      <vt:lpstr>Calibri</vt:lpstr>
      <vt:lpstr>Montserrat ExtraBold</vt:lpstr>
      <vt:lpstr>Montserrat SemiBold</vt:lpstr>
      <vt:lpstr>Wingdings</vt:lpstr>
      <vt:lpstr>Дерево</vt:lpstr>
      <vt:lpstr>КАЛИНИНГРАДСКАЯ ОБЛАСТЬ</vt:lpstr>
      <vt:lpstr>ТЕРРИТОРИЯ</vt:lpstr>
      <vt:lpstr>КЛИМАТ</vt:lpstr>
      <vt:lpstr>РАСТИТЕЛЬНОСТЬ</vt:lpstr>
      <vt:lpstr>ЖИВОТНЫЕ</vt:lpstr>
      <vt:lpstr>ЭКОНОМИКА</vt:lpstr>
      <vt:lpstr>СПЕЦИАЛИЗАЦИЯ</vt:lpstr>
      <vt:lpstr>БРЕНДЫ</vt:lpstr>
      <vt:lpstr>НАСЕЛЕНИЕ</vt:lpstr>
      <vt:lpstr>СВЯЗЬ С РЕГИОНОМ</vt:lpstr>
      <vt:lpstr>СИМВОЛИКА</vt:lpstr>
      <vt:lpstr>ФОРТ №11</vt:lpstr>
      <vt:lpstr>КРЕПОСТЬ «ПИЛЛАУ» </vt:lpstr>
      <vt:lpstr>ЕЛИЗАВЕТИНСКИЙ ФОРТ</vt:lpstr>
      <vt:lpstr>ФРИДЛАНДСКИЕ ВОРОТА </vt:lpstr>
      <vt:lpstr>СПАСИБО ЗА ВНИМАНИЕ!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Калининградская область</dc:title>
  <dc:creator>Олег Артемьев</dc:creator>
  <cp:lastModifiedBy>Олег Артемьев</cp:lastModifiedBy>
  <cp:revision>14</cp:revision>
  <dcterms:created xsi:type="dcterms:W3CDTF">2024-09-17T14:52:29Z</dcterms:created>
  <dcterms:modified xsi:type="dcterms:W3CDTF">2024-09-17T16:53:32Z</dcterms:modified>
</cp:coreProperties>
</file>